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85" r:id="rId3"/>
    <p:sldId id="286" r:id="rId4"/>
    <p:sldId id="448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8" r:id="rId23"/>
    <p:sldId id="497" r:id="rId24"/>
    <p:sldId id="499" r:id="rId25"/>
    <p:sldId id="500" r:id="rId26"/>
    <p:sldId id="261" r:id="rId2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82" autoAdjust="0"/>
  </p:normalViewPr>
  <p:slideViewPr>
    <p:cSldViewPr>
      <p:cViewPr>
        <p:scale>
          <a:sx n="75" d="100"/>
          <a:sy n="75" d="100"/>
        </p:scale>
        <p:origin x="-324" y="-120"/>
      </p:cViewPr>
      <p:guideLst>
        <p:guide orient="horz" pos="16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683E3-574D-4E46-A03B-8CF84CA317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06FEC-2D5C-4E6F-8241-B9B75AE148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3703-E649-4DC5-AD2F-FA0FDEFC28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FB42-CE7D-4CAE-A66B-1C960258EE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00013"/>
            <a:ext cx="8382000" cy="5857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2813" y="957263"/>
            <a:ext cx="3848100" cy="344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3313" y="957263"/>
            <a:ext cx="3849687" cy="3443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1BA51-1FA4-4962-8E89-BD98F41E12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68D5F-B8F3-4FC7-881D-473EE7EBAF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-252536" y="3003798"/>
            <a:ext cx="9577064" cy="2139702"/>
            <a:chOff x="-252536" y="3003798"/>
            <a:chExt cx="9577064" cy="2139702"/>
          </a:xfrm>
        </p:grpSpPr>
        <p:sp>
          <p:nvSpPr>
            <p:cNvPr id="5" name="Rectangle 4"/>
            <p:cNvSpPr/>
            <p:nvPr/>
          </p:nvSpPr>
          <p:spPr>
            <a:xfrm>
              <a:off x="0" y="3363838"/>
              <a:ext cx="9144000" cy="1779662"/>
            </a:xfrm>
            <a:prstGeom prst="rect">
              <a:avLst/>
            </a:prstGeom>
            <a:gradFill>
              <a:gsLst>
                <a:gs pos="100000">
                  <a:srgbClr val="7D8496"/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252536" y="3003798"/>
              <a:ext cx="9577064" cy="36004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7374206" y="3533400"/>
              <a:ext cx="1007700" cy="1440538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156176" y="3956489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讲解  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李飞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76605" y="144843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3600" dirty="0">
                <a:solidFill>
                  <a:srgbClr val="4A4A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第</a:t>
            </a:r>
            <a:r>
              <a:rPr lang="zh-CN" sz="3600" dirty="0">
                <a:solidFill>
                  <a:srgbClr val="4A4A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十一</a:t>
            </a:r>
            <a:r>
              <a:rPr sz="3600" dirty="0">
                <a:solidFill>
                  <a:srgbClr val="4A4A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章 </a:t>
            </a:r>
            <a:r>
              <a:rPr lang="zh-CN" sz="3600" dirty="0">
                <a:solidFill>
                  <a:srgbClr val="4A4A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声音、动画以及程序开发</a:t>
            </a:r>
            <a:endParaRPr lang="zh-CN" sz="3600" dirty="0">
              <a:solidFill>
                <a:srgbClr val="4A4A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558800" y="169545"/>
            <a:ext cx="18084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游戏的类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6015" y="999490"/>
            <a:ext cx="83623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四个大类：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Ship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Missile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Asteroid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Explosion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25184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创建小行星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930" y="662305"/>
            <a:ext cx="77235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</a:t>
            </a:r>
            <a:r>
              <a:rPr lang="en-US" altLang="zh-CN"/>
              <a:t>strocrash</a:t>
            </a:r>
            <a:r>
              <a:rPr lang="zh-CN" altLang="en-US"/>
              <a:t>01程序先创建出一个图形窗口，然后设置星云背景，然后再生成八个小行星并随机放在不同的位置上。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9930" y="13074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Asteroid类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9295" y="1972310"/>
            <a:ext cx="7484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定义三个类常量来表示不同规格的小行星：</a:t>
            </a:r>
            <a:r>
              <a:rPr lang="en-US" altLang="zh-CN"/>
              <a:t>SMALL</a:t>
            </a:r>
            <a:r>
              <a:rPr lang="zh-CN" altLang="en-US"/>
              <a:t>、MEDIU</a:t>
            </a:r>
            <a:r>
              <a:rPr lang="en-US" altLang="zh-CN"/>
              <a:t>M</a:t>
            </a:r>
            <a:r>
              <a:rPr lang="zh-CN" altLang="en-US"/>
              <a:t>和LARGE。然后创建一个字典，然后将这些规格跟相应的小行星图片对象关联起来。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9120" y="2882265"/>
            <a:ext cx="7614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为了让小行星不会跑到屏幕外面去，于是就在u</a:t>
            </a:r>
            <a:r>
              <a:rPr lang="en-US" altLang="zh-CN"/>
              <a:t>pdate()</a:t>
            </a:r>
            <a:r>
              <a:rPr lang="zh-CN" altLang="en-US"/>
              <a:t>方法中使它们“围着屏幕绕圈”: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9930" y="3568700"/>
            <a:ext cx="75895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最后，用</a:t>
            </a:r>
            <a:r>
              <a:rPr lang="en-US" altLang="zh-CN"/>
              <a:t>main()</a:t>
            </a:r>
            <a:r>
              <a:rPr lang="zh-CN" altLang="en-US"/>
              <a:t>函数来设置星云背景，并在八个随机位置上，.创建八颗小行星。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21120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旋转飞船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9325" y="673735"/>
            <a:ext cx="7444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As</a:t>
            </a:r>
            <a:r>
              <a:rPr lang="en-US" altLang="zh-CN"/>
              <a:t>trocrash02</a:t>
            </a:r>
            <a:r>
              <a:rPr lang="zh-CN" altLang="en-US"/>
              <a:t>程序是在</a:t>
            </a:r>
            <a:r>
              <a:rPr lang="zh-CN" altLang="en-US">
                <a:sym typeface="+mn-ea"/>
              </a:rPr>
              <a:t>As</a:t>
            </a:r>
            <a:r>
              <a:rPr lang="en-US" altLang="zh-CN">
                <a:sym typeface="+mn-ea"/>
              </a:rPr>
              <a:t>trocrash01</a:t>
            </a:r>
            <a:r>
              <a:rPr lang="zh-CN" altLang="en-US"/>
              <a:t>的基础上扩展而来的。在屏幕中央创建了一艘可由玩家控制而旋转的飞船，如果玩家按下右箭头键，飞船就顺时针旋转。如果玩家按下左箭头键，飞船就逆时针旋转。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9325" y="159575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Ship类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228090" y="2056130"/>
            <a:ext cx="64008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class Ship(games.Sprite):</a:t>
            </a:r>
            <a:endParaRPr lang="zh-CN" altLang="en-US"/>
          </a:p>
          <a:p>
            <a:r>
              <a:rPr lang="zh-CN" altLang="en-US"/>
              <a:t>    """ The player's ship. """</a:t>
            </a:r>
            <a:endParaRPr lang="zh-CN" altLang="en-US"/>
          </a:p>
          <a:p>
            <a:r>
              <a:rPr lang="zh-CN" altLang="en-US"/>
              <a:t>    image = games.load_image("ship.bmp")</a:t>
            </a:r>
            <a:endParaRPr lang="zh-CN" altLang="en-US"/>
          </a:p>
          <a:p>
            <a:r>
              <a:rPr lang="zh-CN" altLang="en-US"/>
              <a:t>    ROTATION_STEP = 3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def update(self):</a:t>
            </a:r>
            <a:endParaRPr lang="zh-CN" altLang="en-US"/>
          </a:p>
          <a:p>
            <a:r>
              <a:rPr lang="zh-CN" altLang="en-US"/>
              <a:t>        """ Rotate based on keys pressed. """</a:t>
            </a:r>
            <a:endParaRPr lang="zh-CN" altLang="en-US"/>
          </a:p>
          <a:p>
            <a:r>
              <a:rPr lang="zh-CN" altLang="en-US"/>
              <a:t>        if games.keyboard.is_pressed(games.K_LEFT):</a:t>
            </a:r>
            <a:endParaRPr lang="zh-CN" altLang="en-US"/>
          </a:p>
          <a:p>
            <a:r>
              <a:rPr lang="zh-CN" altLang="en-US"/>
              <a:t>            self.angle -= Ship.ROTATION_STEP        </a:t>
            </a:r>
            <a:endParaRPr lang="zh-CN" altLang="en-US"/>
          </a:p>
          <a:p>
            <a:r>
              <a:rPr lang="zh-CN" altLang="en-US"/>
              <a:t>        if games.keyboard.is_pressed(games.K_RIGHT):</a:t>
            </a:r>
            <a:endParaRPr lang="zh-CN" altLang="en-US"/>
          </a:p>
          <a:p>
            <a:r>
              <a:rPr lang="zh-CN" altLang="en-US"/>
              <a:t>            self.angle += Ship.ROTATION_STEP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21120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移动飞船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1025" y="698500"/>
            <a:ext cx="83623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要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让飞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船动起来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玩家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以按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上箭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头键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发动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飞船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的引擎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，飞船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这就会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朝面向的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方向前进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，并不断加速，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当玩家发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动引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擎时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Astrocrash03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会根据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飞船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的角度修改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其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速度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025" y="170751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引入math模块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465" y="2753360"/>
            <a:ext cx="4336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为Ship类添加类变量和常量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2160" y="32137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VELOCITY_STEP = .03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3100" y="3707130"/>
            <a:ext cx="77876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这个值越高，表示飞船加速越快，越低则表示加速越慢。</a:t>
            </a:r>
            <a:endParaRPr lang="zh-CN" altLang="en-US"/>
          </a:p>
          <a:p>
            <a:r>
              <a:rPr lang="zh-CN" altLang="en-US"/>
              <a:t>添加一个新的类变量</a:t>
            </a:r>
            <a:r>
              <a:rPr lang="en-US" altLang="zh-CN"/>
              <a:t>sound</a:t>
            </a:r>
            <a:r>
              <a:rPr lang="zh-CN" altLang="en-US"/>
              <a:t>，表示飞船推进器的声音。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2160" y="21678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import math, random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424624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修改</a:t>
            </a:r>
            <a:r>
              <a:rPr lang="en-US" altLang="zh-CN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ship</a:t>
            </a: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update()</a:t>
            </a: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方法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6940" y="840105"/>
            <a:ext cx="43040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if games.keyboard.is_pressed(games.K_UP):</a:t>
            </a:r>
            <a:endParaRPr lang="zh-CN" altLang="en-US"/>
          </a:p>
          <a:p>
            <a:r>
              <a:rPr lang="zh-CN" altLang="en-US"/>
              <a:t>            Ship.sound.play()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8975" y="1620520"/>
            <a:ext cx="77666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判断上箭头键是否按下，并且得到以弧度表示的飞船角度，接下来就可以用</a:t>
            </a:r>
            <a:r>
              <a:rPr lang="en-US" altLang="zh-CN"/>
              <a:t>math</a:t>
            </a:r>
            <a:r>
              <a:rPr lang="zh-CN" altLang="en-US"/>
              <a:t>模块的</a:t>
            </a:r>
            <a:r>
              <a:rPr lang="en-US" altLang="zh-CN"/>
              <a:t>sin()</a:t>
            </a:r>
            <a:r>
              <a:rPr lang="zh-CN" altLang="en-US"/>
              <a:t>和</a:t>
            </a:r>
            <a:r>
              <a:rPr lang="en-US" altLang="zh-CN"/>
              <a:t>cos()</a:t>
            </a:r>
            <a:r>
              <a:rPr lang="zh-CN" altLang="en-US"/>
              <a:t>函</a:t>
            </a:r>
            <a:r>
              <a:rPr lang="zh-CN" altLang="en-US">
                <a:sym typeface="+mn-ea"/>
              </a:rPr>
              <a:t>数，分别计算各速度分量的改变值。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1685" y="2693670"/>
            <a:ext cx="69240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最后，处理屏幕边界。这里用的是之前对小行星用的那种策略:飞船应该绕着屏幕跑。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21120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发射导弹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9775" y="770255"/>
            <a:ext cx="80867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当玩家按下空格键时，导弹就会从飞船的大炮中发射出来</a:t>
            </a:r>
            <a:r>
              <a:rPr lang="zh-CN" altLang="en-US">
                <a:sym typeface="+mn-ea"/>
              </a:rPr>
              <a:t>，导弹应该能摧毁它碰到的所有物体。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16610" y="1411605"/>
            <a:ext cx="5546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</a:t>
            </a:r>
            <a:r>
              <a:rPr lang="en-US" altLang="zh-CN"/>
              <a:t>strocrash04</a:t>
            </a:r>
            <a:r>
              <a:rPr lang="zh-CN" altLang="en-US"/>
              <a:t>程序允许玩家通过空格键发射导弹，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16610" y="1989455"/>
            <a:ext cx="3083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修改S</a:t>
            </a:r>
            <a:r>
              <a:rPr lang="en-US" altLang="zh-CN"/>
              <a:t>h</a:t>
            </a:r>
            <a:r>
              <a:rPr lang="zh-CN" altLang="en-US"/>
              <a:t>ip的Update()方法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6610" y="2466975"/>
            <a:ext cx="48704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为了让飞船可以发射分弹，在</a:t>
            </a:r>
            <a:r>
              <a:rPr lang="en-US" altLang="zh-CN"/>
              <a:t>Ship</a:t>
            </a:r>
            <a:r>
              <a:rPr lang="zh-CN" altLang="en-US"/>
              <a:t>类的</a:t>
            </a:r>
            <a:r>
              <a:rPr lang="en-US" altLang="zh-CN"/>
              <a:t>update()</a:t>
            </a:r>
            <a:r>
              <a:rPr lang="zh-CN" altLang="en-US"/>
              <a:t>方法中添加如下代码。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6145" y="3265170"/>
            <a:ext cx="5969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if games.keyboard.is_pressed(games.K_SPACE):</a:t>
            </a:r>
            <a:endParaRPr lang="zh-CN" altLang="en-US"/>
          </a:p>
          <a:p>
            <a:r>
              <a:rPr lang="zh-CN" altLang="en-US"/>
              <a:t>            new_missile = Missile(self.x, self.y, self.angle)</a:t>
            </a:r>
            <a:endParaRPr lang="zh-CN" altLang="en-US"/>
          </a:p>
          <a:p>
            <a:r>
              <a:rPr lang="zh-CN" altLang="en-US"/>
              <a:t>            games.screen.add(new_missile)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73025"/>
            <a:ext cx="13849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Missile</a:t>
            </a:r>
            <a:r>
              <a:rPr lang="zh-CN" altLang="en-US" sz="24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类</a:t>
            </a:r>
            <a:endParaRPr lang="zh-CN" altLang="en-US" sz="24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1415" y="546100"/>
            <a:ext cx="65443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class Missile(games.Sprite):</a:t>
            </a:r>
            <a:endParaRPr lang="zh-CN" altLang="en-US"/>
          </a:p>
          <a:p>
            <a:r>
              <a:rPr lang="zh-CN" altLang="en-US"/>
              <a:t>    """ A missile launched by the player's ship. """</a:t>
            </a:r>
            <a:endParaRPr lang="zh-CN" altLang="en-US"/>
          </a:p>
          <a:p>
            <a:r>
              <a:rPr lang="zh-CN" altLang="en-US"/>
              <a:t>    image = games.load_image("missile.bmp")</a:t>
            </a:r>
            <a:endParaRPr lang="zh-CN" altLang="en-US"/>
          </a:p>
          <a:p>
            <a:r>
              <a:rPr lang="zh-CN" altLang="en-US"/>
              <a:t>    sound = games.load_sound("missile.wav")</a:t>
            </a:r>
            <a:endParaRPr lang="zh-CN" altLang="en-US"/>
          </a:p>
          <a:p>
            <a:r>
              <a:rPr lang="zh-CN" altLang="en-US"/>
              <a:t>    BUFFER = 40</a:t>
            </a:r>
            <a:endParaRPr lang="zh-CN" altLang="en-US"/>
          </a:p>
          <a:p>
            <a:r>
              <a:rPr lang="zh-CN" altLang="en-US"/>
              <a:t>    VELOCITY_FACTOR = 7</a:t>
            </a:r>
            <a:endParaRPr lang="zh-CN" altLang="en-US"/>
          </a:p>
          <a:p>
            <a:r>
              <a:rPr lang="zh-CN" altLang="en-US"/>
              <a:t>    LIFETIME = 40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1855" y="2876550"/>
            <a:ext cx="49479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def __init__(self, ship_x, ship_y, ship_angle):</a:t>
            </a:r>
            <a:endParaRPr lang="zh-CN" altLang="en-US"/>
          </a:p>
          <a:p>
            <a:r>
              <a:rPr lang="zh-CN" altLang="en-US"/>
              <a:t>        """ Initialize missile sprite. """</a:t>
            </a:r>
            <a:endParaRPr lang="zh-CN" altLang="en-US"/>
          </a:p>
          <a:p>
            <a:r>
              <a:rPr lang="zh-CN" altLang="en-US"/>
              <a:t>        Missile.sound.play()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7200" y="241617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 smtClean="0">
                <a:uFillTx/>
                <a:latin typeface="Times New Roman" panose="02020603050405020304" charset="0"/>
                <a:ea typeface="楷体" panose="02010609060101010101" pitchFamily="49" charset="-122"/>
              </a:rPr>
              <a:t>__init__方法</a:t>
            </a:r>
            <a:endParaRPr lang="en-US" altLang="zh-CN" sz="2400" dirty="0" smtClean="0">
              <a:uFillTx/>
              <a:latin typeface="Times New Roman" panose="02020603050405020304" charset="0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" y="379857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 dirty="0" smtClean="0">
                <a:uFillTx/>
                <a:latin typeface="Times New Roman" panose="02020603050405020304" charset="0"/>
                <a:ea typeface="楷体" panose="02010609060101010101" pitchFamily="49" charset="-122"/>
              </a:rPr>
              <a:t>update()方法</a:t>
            </a:r>
            <a:endParaRPr lang="en-US" altLang="zh-CN" sz="2400" dirty="0" smtClean="0">
              <a:uFillTx/>
              <a:latin typeface="Times New Roman" panose="02020603050405020304" charset="0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7895" y="4258945"/>
            <a:ext cx="29724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self.lifetime -= 1</a:t>
            </a:r>
            <a:endParaRPr lang="zh-CN" altLang="en-US"/>
          </a:p>
          <a:p>
            <a:r>
              <a:rPr lang="zh-CN" altLang="en-US"/>
              <a:t>        if self.lifetime == 0:</a:t>
            </a:r>
            <a:endParaRPr lang="zh-CN" altLang="en-US"/>
          </a:p>
          <a:p>
            <a:r>
              <a:rPr lang="zh-CN" altLang="en-US"/>
              <a:t>            self.destroy()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45383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控制导弹发射的频</a:t>
            </a:r>
            <a:r>
              <a:rPr lang="zh-CN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率</a:t>
            </a:r>
            <a:endParaRPr lang="zh-CN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2465" y="770255"/>
            <a:ext cx="74777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</a:t>
            </a:r>
            <a:r>
              <a:rPr lang="en-US" altLang="zh-CN"/>
              <a:t>Astrocrash04</a:t>
            </a:r>
            <a:r>
              <a:rPr lang="zh-CN" altLang="en-US"/>
              <a:t>程序中，飞船可以每秒发射大约50枚导弹，在</a:t>
            </a:r>
            <a:r>
              <a:rPr lang="en-US" altLang="zh-CN">
                <a:sym typeface="+mn-ea"/>
              </a:rPr>
              <a:t>Astrocrash05</a:t>
            </a:r>
            <a:r>
              <a:rPr lang="zh-CN" altLang="en-US">
                <a:sym typeface="+mn-ea"/>
              </a:rPr>
              <a:t>程序中，需要对导弹发射频率进行限制和延时：通过一个倒计时器。在两次发射之间强制加上延迟.，只有当倒计时结束时，玩家才能发射导弹。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465" y="1969135"/>
            <a:ext cx="38373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为Ship类添加一个类常量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1550" y="23876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MISSILE_DELAY = 25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2465" y="2755900"/>
            <a:ext cx="43262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为Ship类创建构造器方法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2465" y="3164840"/>
            <a:ext cx="41198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修改Ship类的update()方法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25415" y="2980055"/>
            <a:ext cx="34613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if self.missile_wait &gt; 0:</a:t>
            </a:r>
            <a:endParaRPr lang="zh-CN" altLang="en-US"/>
          </a:p>
          <a:p>
            <a:r>
              <a:rPr lang="zh-CN" altLang="en-US"/>
              <a:t>            self.missile_wait -= 1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2465" y="3625215"/>
            <a:ext cx="49707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if games.keyboard.is_pressed(games.K_SPACE) and self.missile_wait == 0:</a:t>
            </a:r>
            <a:endParaRPr lang="zh-CN" altLang="en-US"/>
          </a:p>
          <a:p>
            <a:r>
              <a:rPr lang="zh-CN" altLang="en-US"/>
              <a:t>            new_missile = Missile(self.x, self.y, self.angle)</a:t>
            </a:r>
            <a:endParaRPr lang="zh-CN" altLang="en-US"/>
          </a:p>
          <a:p>
            <a:r>
              <a:rPr lang="zh-CN" altLang="en-US"/>
              <a:t>            games.screen.add(new_missile)</a:t>
            </a:r>
            <a:endParaRPr lang="zh-CN" altLang="en-US"/>
          </a:p>
          <a:p>
            <a:r>
              <a:rPr lang="zh-CN" altLang="en-US"/>
              <a:t>            self.missile_wait = Ship.MISSILE_DELAY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21120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处理碰撞</a:t>
            </a:r>
            <a:endParaRPr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1540" y="770255"/>
            <a:ext cx="76987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当一枚导弹碰到其他任何物体时，就会摧毁那个物体以及它自己。</a:t>
            </a:r>
            <a:r>
              <a:rPr lang="zh-CN" altLang="en-US">
                <a:sym typeface="+mn-ea"/>
              </a:rPr>
              <a:t>A</a:t>
            </a:r>
            <a:r>
              <a:rPr lang="en-US" altLang="zh-CN">
                <a:sym typeface="+mn-ea"/>
              </a:rPr>
              <a:t>strocrash06</a:t>
            </a:r>
            <a:r>
              <a:rPr lang="zh-CN" altLang="en-US">
                <a:sym typeface="+mn-ea"/>
              </a:rPr>
              <a:t>程序利用</a:t>
            </a:r>
            <a:r>
              <a:rPr lang="en-US" altLang="zh-CN">
                <a:sym typeface="+mn-ea"/>
              </a:rPr>
              <a:t>Sprite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overlapping_sprites</a:t>
            </a:r>
            <a:r>
              <a:rPr lang="zh-CN" altLang="en-US">
                <a:sym typeface="+mn-ea"/>
              </a:rPr>
              <a:t>属性实现所有的碰撞检测。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6765" y="1415415"/>
            <a:ext cx="5306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修改Missile类的update()方法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9020" y="1875790"/>
            <a:ext cx="478091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if self.overlapping_sprites:</a:t>
            </a:r>
            <a:endParaRPr lang="zh-CN" altLang="en-US" sz="1600"/>
          </a:p>
          <a:p>
            <a:r>
              <a:rPr lang="zh-CN" altLang="en-US" sz="1600"/>
              <a:t>            for sprite in self.overlapping_sprites:</a:t>
            </a:r>
            <a:endParaRPr lang="zh-CN" altLang="en-US" sz="1600"/>
          </a:p>
          <a:p>
            <a:r>
              <a:rPr lang="zh-CN" altLang="en-US" sz="1600"/>
              <a:t>                sprite.die()</a:t>
            </a:r>
            <a:endParaRPr lang="zh-CN" altLang="en-US" sz="1600"/>
          </a:p>
          <a:p>
            <a:r>
              <a:rPr lang="zh-CN" altLang="en-US" sz="1600"/>
              <a:t>            self.die()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786765" y="2884170"/>
            <a:ext cx="45593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为Missile类添加died)方法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1540" y="3344545"/>
            <a:ext cx="42259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None/>
            </a:pPr>
            <a:r>
              <a:rPr lang="zh-CN" altLang="en-US" sz="1600"/>
              <a:t>def die(self):</a:t>
            </a:r>
            <a:endParaRPr lang="zh-CN" altLang="en-US" sz="1600"/>
          </a:p>
          <a:p>
            <a:pPr algn="l">
              <a:buNone/>
            </a:pPr>
            <a:r>
              <a:rPr lang="zh-CN" altLang="en-US" sz="1600"/>
              <a:t>        """ Destroy the missile. """</a:t>
            </a:r>
            <a:endParaRPr lang="zh-CN" altLang="en-US" sz="1600"/>
          </a:p>
          <a:p>
            <a:pPr algn="l">
              <a:buNone/>
            </a:pPr>
            <a:r>
              <a:rPr lang="zh-CN" altLang="en-US" sz="1600"/>
              <a:t>        self.destroy()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786765" y="4174490"/>
            <a:ext cx="3840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修改Ship类的update()方法</a:t>
            </a:r>
            <a:endParaRPr lang="zh-CN" altLang="en-US" sz="24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3" name="文本框 2"/>
          <p:cNvSpPr txBox="1"/>
          <p:nvPr/>
        </p:nvSpPr>
        <p:spPr>
          <a:xfrm>
            <a:off x="815975" y="314960"/>
            <a:ext cx="479298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zh-CN" altLang="en-US" sz="1600"/>
              <a:t>if self.overlapping_sprites:</a:t>
            </a:r>
            <a:endParaRPr lang="zh-CN" altLang="en-US" sz="1600"/>
          </a:p>
          <a:p>
            <a:r>
              <a:rPr lang="zh-CN" altLang="en-US" sz="1600"/>
              <a:t>            for sprite in self.overlapping_sprites:</a:t>
            </a:r>
            <a:endParaRPr lang="zh-CN" altLang="en-US" sz="1600"/>
          </a:p>
          <a:p>
            <a:r>
              <a:rPr lang="zh-CN" altLang="en-US" sz="1600"/>
              <a:t>                sprite.die()</a:t>
            </a:r>
            <a:endParaRPr lang="zh-CN" altLang="en-US" sz="1600"/>
          </a:p>
          <a:p>
            <a:r>
              <a:rPr lang="zh-CN" altLang="en-US" sz="1600"/>
              <a:t>            self.die()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815975" y="1421765"/>
            <a:ext cx="45262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为Ship类添加die()方法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0565" y="2467610"/>
            <a:ext cx="47371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为Asteroid类添加一个类常量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0565" y="3151505"/>
            <a:ext cx="46316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为A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tero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d类添加die()方法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5975" y="3474085"/>
            <a:ext cx="72116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 def die(self):</a:t>
            </a:r>
            <a:endParaRPr lang="zh-CN" altLang="en-US"/>
          </a:p>
          <a:p>
            <a:r>
              <a:rPr lang="zh-CN" altLang="en-US"/>
              <a:t>        """ Destroy asteroid. """</a:t>
            </a:r>
            <a:endParaRPr lang="zh-CN" altLang="en-US"/>
          </a:p>
          <a:p>
            <a:r>
              <a:rPr lang="zh-CN" altLang="en-US"/>
              <a:t>        # if asteroid isn't small, replace with two smaller asteroids</a:t>
            </a:r>
            <a:endParaRPr lang="zh-CN" altLang="en-US"/>
          </a:p>
          <a:p>
            <a:r>
              <a:rPr lang="zh-CN" altLang="en-US"/>
              <a:t>        if self.size != Asteroid.SMALL:</a:t>
            </a:r>
            <a:endParaRPr lang="zh-CN" altLang="en-US"/>
          </a:p>
          <a:p>
            <a:r>
              <a:rPr lang="zh-CN" altLang="en-US"/>
              <a:t>            </a:t>
            </a:r>
            <a:r>
              <a:rPr lang="en-US" altLang="en-US"/>
              <a:t>......</a:t>
            </a:r>
            <a:endParaRPr lang="en-US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2135" y="1696085"/>
            <a:ext cx="254000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</a:t>
            </a:r>
            <a:r>
              <a:rPr lang="zh-CN" altLang="en-US" sz="1600"/>
              <a:t> def die(self):</a:t>
            </a:r>
            <a:endParaRPr lang="zh-CN" altLang="en-US" sz="1600"/>
          </a:p>
          <a:p>
            <a:r>
              <a:rPr lang="zh-CN" altLang="en-US" sz="1600"/>
              <a:t>        """ Destroy ship. """</a:t>
            </a:r>
            <a:endParaRPr lang="zh-CN" altLang="en-US" sz="1600"/>
          </a:p>
          <a:p>
            <a:r>
              <a:rPr lang="zh-CN" altLang="en-US" sz="1600"/>
              <a:t>        self.destroy() 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710565" y="28352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None/>
            </a:pPr>
            <a:r>
              <a:rPr lang="zh-CN" altLang="en-US"/>
              <a:t>    </a:t>
            </a:r>
            <a:r>
              <a:rPr lang="zh-CN" altLang="en-US" sz="1600"/>
              <a:t>SPAWN = 2</a:t>
            </a:r>
            <a:endParaRPr lang="zh-CN" altLang="en-US" sz="16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3380" y="331470"/>
            <a:ext cx="5601970" cy="627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FF0000"/>
                </a:solidFill>
                <a:uFillTx/>
                <a:latin typeface="Times New Roman" panose="02020603050405020304" charset="0"/>
                <a:ea typeface="华文细黑" panose="02010600040101010101" pitchFamily="2" charset="-122"/>
              </a:rPr>
              <a:t>Astrocrash</a:t>
            </a:r>
            <a:r>
              <a:rPr lang="zh-CN" altLang="en-US" sz="1600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游戏介绍</a:t>
            </a:r>
            <a:endParaRPr lang="zh-CN" altLang="en-US" sz="1600" dirty="0" smtClean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读取键盘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创建动画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播放声音和音乐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规划</a:t>
            </a:r>
            <a:r>
              <a:rPr lang="en-US" altLang="zh-CN" sz="16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华文细黑" panose="02010600040101010101" pitchFamily="2" charset="-122"/>
                <a:sym typeface="+mn-ea"/>
              </a:rPr>
              <a:t>Astrocrash</a:t>
            </a: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游戏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创建小行星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旋转飞船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移动飞船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发射导弹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控制导弹发射频率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处理碰撞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添加爆炸效果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添加难度级别、得分记录以及背景音乐</a:t>
            </a:r>
            <a:endParaRPr lang="zh-CN" altLang="en-US" sz="16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600" dirty="0" smtClean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  <a:endParaRPr lang="zh-CN" altLang="en-US" sz="20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400" dirty="0" smtClean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3169677" y="-41503"/>
            <a:ext cx="11272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spc="50" dirty="0" smtClean="0">
                <a:ln w="11430"/>
                <a:gradFill>
                  <a:gsLst>
                    <a:gs pos="25000">
                      <a:srgbClr val="FF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目录 </a:t>
            </a:r>
            <a:endParaRPr lang="en-US" altLang="zh-CN" sz="3200" b="1" spc="50" dirty="0">
              <a:ln w="11430"/>
              <a:gradFill>
                <a:gsLst>
                  <a:gs pos="25000">
                    <a:srgbClr val="FF0000"/>
                  </a:gs>
                  <a:gs pos="100000">
                    <a:srgbClr val="C00000"/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29248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简化代码冗余</a:t>
            </a:r>
            <a:endParaRPr lang="zh-CN" altLang="zh-CN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5305" y="684530"/>
            <a:ext cx="82296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Astrocrash07</a:t>
            </a:r>
            <a:r>
              <a:rPr lang="zh-CN" altLang="en-US"/>
              <a:t>程序中，</a:t>
            </a:r>
            <a:r>
              <a:rPr lang="en-US" altLang="zh-CN"/>
              <a:t>1</a:t>
            </a:r>
            <a:r>
              <a:rPr lang="zh-CN" altLang="en-US"/>
              <a:t>）合并了冗余代码，</a:t>
            </a:r>
            <a:r>
              <a:rPr lang="en-US" altLang="zh-CN"/>
              <a:t>2</a:t>
            </a:r>
            <a:r>
              <a:rPr lang="zh-CN" altLang="en-US"/>
              <a:t>）编写一个能够显示出爆炸效果的类（派生自</a:t>
            </a:r>
            <a:r>
              <a:rPr lang="en-US" altLang="zh-CN"/>
              <a:t>games.Animation</a:t>
            </a:r>
            <a:r>
              <a:rPr lang="zh-CN" altLang="en-US"/>
              <a:t>）。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7200" y="124396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Wrapper类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5305" y="16090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1）</a:t>
            </a:r>
            <a:r>
              <a:rPr lang="en-US" altLang="zh-CN"/>
              <a:t>update()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5305" y="22567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</a:t>
            </a:r>
            <a:r>
              <a:rPr lang="zh-CN" altLang="en-US"/>
              <a:t>）die()方法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5305" y="262509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Callider类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5305" y="1888490"/>
            <a:ext cx="58915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让对象在屏幕上绕圈跑。包括：行星、飞船和导弹。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1670" y="3085465"/>
            <a:ext cx="67125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Ship</a:t>
            </a:r>
            <a:r>
              <a:rPr lang="zh-CN" altLang="en-US"/>
              <a:t>类和</a:t>
            </a:r>
            <a:r>
              <a:rPr lang="en-US" altLang="zh-CN"/>
              <a:t>Missile</a:t>
            </a:r>
            <a:r>
              <a:rPr lang="zh-CN" altLang="en-US"/>
              <a:t>类处理碰撞的代码是相同的，创建一个新类</a:t>
            </a:r>
            <a:r>
              <a:rPr lang="en-US" altLang="zh-CN"/>
              <a:t>Callider</a:t>
            </a:r>
            <a:r>
              <a:rPr lang="zh-CN" altLang="en-US"/>
              <a:t>类（继承自</a:t>
            </a:r>
            <a:r>
              <a:rPr lang="en-US" altLang="zh-CN"/>
              <a:t>Wrapper</a:t>
            </a:r>
            <a:r>
              <a:rPr lang="zh-CN" altLang="en-US"/>
              <a:t>），表示即需要环绕又碰撞的对象。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5305" y="36480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1）</a:t>
            </a:r>
            <a:r>
              <a:rPr lang="en-US" altLang="zh-CN"/>
              <a:t>update()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1670" y="4016375"/>
            <a:ext cx="58915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先调用</a:t>
            </a:r>
            <a:r>
              <a:rPr lang="en-US" altLang="zh-CN"/>
              <a:t>sprite</a:t>
            </a:r>
            <a:r>
              <a:rPr lang="zh-CN" altLang="en-US"/>
              <a:t>对象的</a:t>
            </a:r>
            <a:r>
              <a:rPr lang="en-US" altLang="zh-CN"/>
              <a:t>die()</a:t>
            </a:r>
            <a:r>
              <a:rPr lang="zh-CN" altLang="en-US"/>
              <a:t>，再调用自己的</a:t>
            </a:r>
            <a:r>
              <a:rPr lang="en-US" altLang="zh-CN">
                <a:sym typeface="+mn-ea"/>
              </a:rPr>
              <a:t>die()</a:t>
            </a:r>
            <a:endParaRPr lang="zh-CN" altLang="en-US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5305" y="43846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die()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1670" y="4719955"/>
            <a:ext cx="58915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调用爆炸动画效果。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354330" y="228600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修改Asteroid类</a:t>
            </a:r>
            <a:endParaRPr lang="zh-CN" altLang="en-US" sz="24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8040" y="6007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class Asteroid(Wrapper):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4330" y="96901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修改Ship类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7100" y="14293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class Ship(Collider):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4330" y="179768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修改Missile类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7100" y="21920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class Missile(Collider):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4330" y="256032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Explosion类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8040" y="2909570"/>
            <a:ext cx="3849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class Explosion(games.Animation):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73952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添加难度级别、得分记录以及背景音乐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800" y="687070"/>
            <a:ext cx="8362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Astrocrash08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增加难度级别、得分记录以及背景音乐。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97726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Game类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380" y="1805940"/>
            <a:ext cx="5114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为Game类做的第一件事情就是定义其构造器: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7380" y="143764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__init__()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7380" y="217424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</a:t>
            </a:r>
            <a:r>
              <a:rPr lang="zh-CN" altLang="en-US"/>
              <a:t>）Play()方法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9770" y="2542540"/>
            <a:ext cx="70548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该方法先把背景音乐加载进来然后不断地重复播放，接着如载星云图片并将其设置为背景。接着调用</a:t>
            </a:r>
            <a:r>
              <a:rPr lang="en-US" altLang="zh-CN"/>
              <a:t>Game</a:t>
            </a:r>
            <a:r>
              <a:rPr lang="zh-CN" altLang="en-US"/>
              <a:t>对象的</a:t>
            </a:r>
            <a:r>
              <a:rPr lang="en-US" altLang="zh-CN"/>
              <a:t>advance()</a:t>
            </a:r>
            <a:r>
              <a:rPr lang="zh-CN" altLang="en-US"/>
              <a:t>方法。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9770" y="31877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3</a:t>
            </a:r>
            <a:r>
              <a:rPr lang="zh-CN" altLang="en-US"/>
              <a:t>）advance()方法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9770" y="369697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end</a:t>
            </a:r>
            <a:r>
              <a:rPr lang="zh-CN" altLang="en-US"/>
              <a:t>方法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323850" y="169545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None/>
            </a:pPr>
            <a:r>
              <a:rPr lang="zh-CN" altLang="en-US"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为Asteroid类添加类变量和类常量</a:t>
            </a:r>
            <a:endParaRPr lang="zh-CN" altLang="en-US" sz="24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835" y="1474470"/>
            <a:ext cx="4747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修改Asteroid类的构造器方法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2135" y="527050"/>
            <a:ext cx="1409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POINTS = 30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3895" y="829310"/>
            <a:ext cx="80029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这个常量是小行星的分值的计算基础。实际的分值是根据小行星的规格算出来的，小行星越小，其分值越高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3895" y="1878965"/>
            <a:ext cx="5158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为每个</a:t>
            </a:r>
            <a:r>
              <a:rPr lang="en-US" altLang="zh-CN"/>
              <a:t>Asteroid</a:t>
            </a:r>
            <a:r>
              <a:rPr lang="zh-CN" altLang="en-US"/>
              <a:t>对象加上一个指向</a:t>
            </a:r>
            <a:r>
              <a:rPr lang="en-US" altLang="zh-CN"/>
              <a:t>game</a:t>
            </a:r>
            <a:r>
              <a:rPr lang="zh-CN" altLang="zh-CN"/>
              <a:t>对象的引用。</a:t>
            </a:r>
            <a:endParaRPr lang="zh-CN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30835" y="2247265"/>
            <a:ext cx="49358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修改Asteroid类的die</a:t>
            </a:r>
            <a:r>
              <a:rPr lang="en-US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)方法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850" y="3164205"/>
            <a:ext cx="37826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为Ship类添加类常量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2135" y="2611755"/>
            <a:ext cx="84759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减少Asteroid.</a:t>
            </a:r>
            <a:r>
              <a:rPr lang="en-US" altLang="zh-CN"/>
              <a:t>total</a:t>
            </a:r>
            <a:r>
              <a:rPr lang="zh-CN" altLang="en-US"/>
              <a:t>的值；增加玩家的得分；创建分裂的新小行星时。把</a:t>
            </a:r>
            <a:r>
              <a:rPr lang="en-US" altLang="zh-CN"/>
              <a:t>game</a:t>
            </a:r>
            <a:r>
              <a:rPr lang="zh-CN" altLang="en-US"/>
              <a:t>对象传进去，最后升级难度。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83895" y="36245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VELOCITY_MAX = 3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30835" y="3907790"/>
            <a:ext cx="37826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修改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Shp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类构造方法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895" y="4368165"/>
            <a:ext cx="7586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增加指向游戏本身</a:t>
            </a:r>
            <a:r>
              <a:rPr lang="en-US" altLang="zh-CN"/>
              <a:t>game</a:t>
            </a:r>
            <a:r>
              <a:rPr lang="zh-CN" altLang="en-US"/>
              <a:t>的特性。修改Ship类的update()方法，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3535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为Ship类添加die（)方法</a:t>
            </a:r>
            <a:endParaRPr lang="zh-CN" altLang="en-US" sz="24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800" y="664845"/>
            <a:ext cx="8362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VELOCITY_MAX = 3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8800" y="1033145"/>
            <a:ext cx="79101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</a:t>
            </a:r>
            <a:r>
              <a:rPr lang="en-US" altLang="zh-CN"/>
              <a:t>ship</a:t>
            </a:r>
            <a:r>
              <a:rPr lang="zh-CN" altLang="en-US"/>
              <a:t>添加一个</a:t>
            </a:r>
            <a:r>
              <a:rPr lang="en-US" altLang="zh-CN"/>
              <a:t>die()</a:t>
            </a:r>
            <a:r>
              <a:rPr lang="zh-CN" altLang="zh-CN"/>
              <a:t>方法，它会调用对象的</a:t>
            </a:r>
            <a:r>
              <a:rPr lang="en-US" altLang="zh-CN"/>
              <a:t>die()</a:t>
            </a:r>
            <a:r>
              <a:rPr lang="zh-CN" altLang="zh-CN"/>
              <a:t>方法结束游戏。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90" y="2571751"/>
            <a:ext cx="7340625" cy="257175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 bwMode="auto">
          <a:xfrm>
            <a:off x="2100580" y="1422400"/>
            <a:ext cx="5020945" cy="1361440"/>
            <a:chOff x="3288640" y="1133560"/>
            <a:chExt cx="4618717" cy="1363155"/>
          </a:xfrm>
        </p:grpSpPr>
        <p:sp>
          <p:nvSpPr>
            <p:cNvPr id="4" name="Rectangle 3"/>
            <p:cNvSpPr/>
            <p:nvPr/>
          </p:nvSpPr>
          <p:spPr>
            <a:xfrm>
              <a:off x="3772102" y="1861296"/>
              <a:ext cx="4135255" cy="4923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/>
                  </a:solidFill>
                </a:rPr>
                <a:t> 第十二章  数据分析与算法设计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88640" y="1133560"/>
              <a:ext cx="1018227" cy="58430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50" dirty="0">
                  <a:ln w="11430"/>
                  <a:gradFill>
                    <a:gsLst>
                      <a:gs pos="25000">
                        <a:srgbClr val="FF0000"/>
                      </a:gs>
                      <a:gs pos="100000">
                        <a:srgbClr val="C00000"/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</a:rPr>
                <a:t>下节</a:t>
              </a:r>
              <a:endParaRPr lang="en-US" altLang="zh-CN" sz="3200" b="1" spc="50" dirty="0">
                <a:ln w="11430"/>
                <a:gradFill>
                  <a:gsLst>
                    <a:gs pos="25000">
                      <a:srgbClr val="FF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927349" y="2096149"/>
              <a:ext cx="184756" cy="400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spc="-50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0163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72" y="180975"/>
            <a:ext cx="920354" cy="923925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4" name="TextBox 2"/>
          <p:cNvSpPr txBox="1">
            <a:spLocks noChangeArrowheads="1"/>
          </p:cNvSpPr>
          <p:nvPr/>
        </p:nvSpPr>
        <p:spPr bwMode="auto">
          <a:xfrm>
            <a:off x="194866" y="28893"/>
            <a:ext cx="3872230" cy="829945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latinLnBrk="0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uFillTx/>
                <a:latin typeface="Times New Roman" panose="02020603050405020304" charset="0"/>
                <a:ea typeface="华文细黑" panose="02010600040101010101" pitchFamily="2" charset="-122"/>
                <a:sym typeface="+mn-ea"/>
              </a:rPr>
              <a:t>Astrocrash</a:t>
            </a:r>
            <a:r>
              <a:rPr kumimoji="0" lang="zh-CN" altLang="en-US" sz="3200" b="0" i="0" u="none" strike="noStrike" kern="1200" cap="none" spc="0" normalizeH="0" baseline="0" dirty="0" smtClean="0">
                <a:solidFill>
                  <a:srgbClr val="4A4A4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游戏简介</a:t>
            </a:r>
            <a:endParaRPr kumimoji="0" lang="zh-CN" altLang="en-US" sz="3200" b="0" i="0" u="none" strike="noStrike" kern="1200" cap="none" spc="0" normalizeH="0" baseline="0" dirty="0" smtClean="0">
              <a:solidFill>
                <a:srgbClr val="4A4A4A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0244" name="矩形 1"/>
          <p:cNvSpPr/>
          <p:nvPr/>
        </p:nvSpPr>
        <p:spPr>
          <a:xfrm>
            <a:off x="384810" y="584835"/>
            <a:ext cx="868362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269875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+mn-ea"/>
              </a:rPr>
              <a:t>Astrocrash</a:t>
            </a:r>
            <a:r>
              <a:rPr altLang="zh-CN" sz="1800" dirty="0">
                <a:latin typeface="+mn-ea"/>
              </a:rPr>
              <a:t>游戏改编</a:t>
            </a:r>
            <a:r>
              <a:rPr lang="zh-CN" sz="1800" dirty="0">
                <a:latin typeface="+mn-ea"/>
              </a:rPr>
              <a:t>自</a:t>
            </a:r>
            <a:r>
              <a:rPr altLang="zh-CN" sz="1800" dirty="0">
                <a:latin typeface="+mn-ea"/>
              </a:rPr>
              <a:t>经典街机游戏</a:t>
            </a:r>
            <a:r>
              <a:rPr lang="en-US" altLang="zh-CN" sz="1800" dirty="0">
                <a:latin typeface="+mn-ea"/>
              </a:rPr>
              <a:t>Asteroids</a:t>
            </a:r>
            <a:r>
              <a:rPr altLang="zh-CN" sz="1800" dirty="0">
                <a:latin typeface="+mn-ea"/>
              </a:rPr>
              <a:t>。在Astrocrash</a:t>
            </a:r>
            <a:r>
              <a:rPr lang="zh-CN" altLang="zh-CN" sz="1800" dirty="0">
                <a:latin typeface="+mn-ea"/>
              </a:rPr>
              <a:t>中</a:t>
            </a:r>
            <a:r>
              <a:rPr altLang="zh-CN" sz="1800" dirty="0">
                <a:latin typeface="+mn-ea"/>
              </a:rPr>
              <a:t>，玩家控制一艘飞船</a:t>
            </a:r>
            <a:r>
              <a:rPr lang="zh-CN" sz="1800" dirty="0">
                <a:latin typeface="+mn-ea"/>
              </a:rPr>
              <a:t>在</a:t>
            </a:r>
            <a:r>
              <a:rPr altLang="zh-CN" sz="1800" dirty="0">
                <a:latin typeface="+mn-ea"/>
              </a:rPr>
              <a:t>一片</a:t>
            </a:r>
            <a:r>
              <a:rPr lang="zh-CN" sz="1800" dirty="0">
                <a:latin typeface="+mn-ea"/>
              </a:rPr>
              <a:t>由</a:t>
            </a:r>
            <a:r>
              <a:rPr altLang="zh-CN" sz="1800" dirty="0">
                <a:latin typeface="+mn-ea"/>
              </a:rPr>
              <a:t>小行星组成的致命区域</a:t>
            </a:r>
            <a:r>
              <a:rPr lang="zh-CN" sz="1800" dirty="0">
                <a:latin typeface="+mn-ea"/>
              </a:rPr>
              <a:t>中</a:t>
            </a:r>
            <a:r>
              <a:rPr altLang="zh-CN" sz="1800" dirty="0">
                <a:latin typeface="+mn-ea"/>
              </a:rPr>
              <a:t>奋力前</a:t>
            </a:r>
            <a:r>
              <a:rPr lang="zh-CN" sz="1800" dirty="0">
                <a:latin typeface="+mn-ea"/>
              </a:rPr>
              <a:t>进</a:t>
            </a:r>
            <a:r>
              <a:rPr altLang="zh-CN" sz="1800" dirty="0">
                <a:latin typeface="+mn-ea"/>
              </a:rPr>
              <a:t>。飞船可以转圈</a:t>
            </a:r>
            <a:r>
              <a:rPr lang="zh-CN" sz="1800" dirty="0">
                <a:latin typeface="+mn-ea"/>
              </a:rPr>
              <a:t>，也可</a:t>
            </a:r>
            <a:r>
              <a:rPr altLang="zh-CN" sz="1800" dirty="0">
                <a:latin typeface="+mn-ea"/>
              </a:rPr>
              <a:t>以向前冲</a:t>
            </a:r>
            <a:r>
              <a:rPr lang="zh-CN" sz="1800" dirty="0">
                <a:latin typeface="+mn-ea"/>
              </a:rPr>
              <a:t>。最</a:t>
            </a:r>
            <a:r>
              <a:rPr altLang="zh-CN" sz="1800" dirty="0">
                <a:latin typeface="+mn-ea"/>
              </a:rPr>
              <a:t>重要的是，</a:t>
            </a:r>
            <a:r>
              <a:rPr lang="zh-CN" sz="1800" dirty="0">
                <a:latin typeface="+mn-ea"/>
              </a:rPr>
              <a:t>它</a:t>
            </a:r>
            <a:r>
              <a:rPr altLang="zh-CN" sz="1800" dirty="0">
                <a:latin typeface="+mn-ea"/>
              </a:rPr>
              <a:t>可以发射</a:t>
            </a:r>
            <a:r>
              <a:rPr lang="zh-CN" sz="1800" dirty="0">
                <a:latin typeface="+mn-ea"/>
              </a:rPr>
              <a:t>导</a:t>
            </a:r>
            <a:r>
              <a:rPr altLang="zh-CN" sz="1800" dirty="0">
                <a:latin typeface="+mn-ea"/>
              </a:rPr>
              <a:t>弹击毁小行星，玩家的分数会随着他所</a:t>
            </a:r>
            <a:r>
              <a:rPr lang="zh-CN" sz="1800" dirty="0">
                <a:latin typeface="+mn-ea"/>
              </a:rPr>
              <a:t>击</a:t>
            </a:r>
            <a:r>
              <a:rPr altLang="zh-CN" sz="1800" dirty="0">
                <a:latin typeface="+mn-ea"/>
              </a:rPr>
              <a:t>毁的小行址的数</a:t>
            </a:r>
            <a:r>
              <a:rPr lang="zh-CN" sz="1800" dirty="0">
                <a:latin typeface="+mn-ea"/>
              </a:rPr>
              <a:t>量而</a:t>
            </a:r>
            <a:r>
              <a:rPr altLang="zh-CN" sz="1800" dirty="0">
                <a:latin typeface="+mn-ea"/>
              </a:rPr>
              <a:t>增加</a:t>
            </a:r>
            <a:r>
              <a:rPr lang="zh-CN" sz="1800" dirty="0">
                <a:latin typeface="+mn-ea"/>
              </a:rPr>
              <a:t>，但</a:t>
            </a:r>
            <a:r>
              <a:rPr altLang="zh-CN" sz="1800" dirty="0">
                <a:latin typeface="+mn-ea"/>
              </a:rPr>
              <a:t>只要玩家的飞船碰到了</a:t>
            </a:r>
            <a:r>
              <a:rPr lang="zh-CN" sz="1800" dirty="0">
                <a:latin typeface="+mn-ea"/>
              </a:rPr>
              <a:t>任何</a:t>
            </a:r>
            <a:r>
              <a:rPr altLang="zh-CN" sz="1800" dirty="0">
                <a:latin typeface="+mn-ea"/>
              </a:rPr>
              <a:t>一块漂浮</a:t>
            </a:r>
            <a:r>
              <a:rPr lang="zh-CN" sz="1800" dirty="0">
                <a:latin typeface="+mn-ea"/>
              </a:rPr>
              <a:t>的石头</a:t>
            </a:r>
            <a:r>
              <a:rPr altLang="zh-CN" sz="1800" dirty="0">
                <a:latin typeface="+mn-ea"/>
              </a:rPr>
              <a:t>，游戏就结束了</a:t>
            </a:r>
            <a:r>
              <a:rPr lang="zh-CN" sz="1800" dirty="0">
                <a:latin typeface="+mn-ea"/>
              </a:rPr>
              <a:t>。</a:t>
            </a:r>
            <a:endParaRPr lang="zh-CN" sz="1800" dirty="0">
              <a:latin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14680" y="2342515"/>
          <a:ext cx="3919855" cy="2693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6257925" imgH="4962525" progId="Paint.Picture">
                  <p:embed/>
                </p:oleObj>
              </mc:Choice>
              <mc:Fallback>
                <p:oleObj name="" r:id="rId2" imgW="6257925" imgH="49625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4680" y="2342515"/>
                        <a:ext cx="3919855" cy="2693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772025" y="2338070"/>
          <a:ext cx="3654425" cy="2697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6257925" imgH="4924425" progId="Paint.Picture">
                  <p:embed/>
                </p:oleObj>
              </mc:Choice>
              <mc:Fallback>
                <p:oleObj name="" r:id="rId4" imgW="6257925" imgH="4924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2025" y="2338070"/>
                        <a:ext cx="3654425" cy="2697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21120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读取键盘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800" y="664845"/>
            <a:ext cx="83623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Read Key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程序可以将一艘飞船显示在星云背景上，用户可以通过不同的按键控制飞船的移动。当用户按下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键时.飞船向上移动；当用户按下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键时，飞船向下移动；当用户按下A键时，飞船向左移动；当用户按下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键时，飞船向右移动。不仅如此，用户还可以同时按下多个键以实现组合效果。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1837055" y="1863725"/>
          <a:ext cx="4276090" cy="298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6315075" imgH="4943475" progId="Paint.Picture">
                  <p:embed/>
                </p:oleObj>
              </mc:Choice>
              <mc:Fallback>
                <p:oleObj name="" r:id="rId1" imgW="6315075" imgH="49434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7055" y="1863725"/>
                        <a:ext cx="4276090" cy="2981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311150" y="3197225"/>
            <a:ext cx="2417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buNone/>
            </a:pPr>
            <a:r>
              <a:rPr lang="zh-CN" altLang="en-US" sz="24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收尾工作</a:t>
            </a:r>
            <a:endParaRPr lang="zh-CN" altLang="en-US" sz="240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800" y="3657600"/>
            <a:ext cx="8362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最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后，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main()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先加载星云背景图片，然后在屏幕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间创建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艘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飞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船，最后再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mainloop()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2570" y="24574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准备工作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8800" y="706120"/>
            <a:ext cx="5031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首先引入需要用到的模块，然后调用初始化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1150" y="171958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按键判断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8800" y="2179955"/>
            <a:ext cx="8444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编写一个表示飞船的类。其</a:t>
            </a:r>
            <a:r>
              <a:rPr lang="en-US" altLang="zh-CN"/>
              <a:t>up</a:t>
            </a:r>
            <a:r>
              <a:rPr lang="zh-CN" altLang="en-US"/>
              <a:t>d</a:t>
            </a:r>
            <a:r>
              <a:rPr lang="en-US" altLang="zh-CN"/>
              <a:t>a</a:t>
            </a:r>
            <a:r>
              <a:rPr lang="zh-CN" altLang="en-US"/>
              <a:t>te</a:t>
            </a:r>
            <a:r>
              <a:rPr lang="en-US" altLang="zh-CN"/>
              <a:t>()</a:t>
            </a:r>
            <a:r>
              <a:rPr lang="zh-CN" altLang="en-US"/>
              <a:t>方法会根据按键情况对飞船的位置进行修改。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8800" y="2449195"/>
            <a:ext cx="81273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这里用到了</a:t>
            </a:r>
            <a:r>
              <a:rPr lang="en-US" altLang="zh-CN"/>
              <a:t>games</a:t>
            </a:r>
            <a:r>
              <a:rPr lang="zh-CN" altLang="en-US"/>
              <a:t>模块中的</a:t>
            </a:r>
            <a:r>
              <a:rPr lang="en-US" altLang="zh-CN"/>
              <a:t>keyboard</a:t>
            </a:r>
            <a:r>
              <a:rPr lang="zh-CN" altLang="en-US"/>
              <a:t>对象，用它来对指定按键进行测试：调用该对象的</a:t>
            </a:r>
            <a:r>
              <a:rPr lang="en-US" altLang="zh-CN"/>
              <a:t>is_pressed</a:t>
            </a:r>
            <a:r>
              <a:rPr lang="zh-CN" altLang="en-US"/>
              <a:t>方法，如果指定的键被按下，则返回</a:t>
            </a:r>
            <a:r>
              <a:rPr lang="en-US" altLang="zh-CN"/>
              <a:t>Ture</a:t>
            </a:r>
            <a:r>
              <a:rPr lang="zh-CN" altLang="zh-CN"/>
              <a:t>；</a:t>
            </a:r>
            <a:r>
              <a:rPr lang="zh-CN" altLang="en-US"/>
              <a:t>否则返回Fa!se。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8800" y="1074420"/>
            <a:ext cx="6879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from livewires import games</a:t>
            </a:r>
            <a:endParaRPr lang="zh-CN" altLang="en-US"/>
          </a:p>
          <a:p>
            <a:r>
              <a:rPr lang="zh-CN" altLang="en-US"/>
              <a:t>games.init(screen_width = 640, screen_height = 480, fps = 50)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22021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旋转</a:t>
            </a:r>
            <a:r>
              <a:rPr lang="en-US" altLang="zh-CN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sprite</a:t>
            </a:r>
            <a:endParaRPr lang="en-US" altLang="zh-CN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800" y="664845"/>
            <a:ext cx="8362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livewire可以sprite转起来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，用到</a:t>
            </a:r>
            <a:r>
              <a:rPr lang="en-US" altLang="en-US">
                <a:latin typeface="宋体" panose="02010600030101010101" pitchFamily="2" charset="-122"/>
                <a:ea typeface="宋体" panose="02010600030101010101" pitchFamily="2" charset="-122"/>
              </a:rPr>
              <a:t>sprite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的一个属性。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033145"/>
            <a:ext cx="72377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用户可以通过键盘旋转那艘太空飞船。如果用户按下右箭头键，飞船就顺时针旋转。如果用户按下左键，飞船就逆时针旋转，如果用户按下1键，飞船就直接旋转到</a:t>
            </a:r>
            <a:r>
              <a:rPr lang="en-US" altLang="zh-CN"/>
              <a:t>0</a:t>
            </a:r>
            <a:r>
              <a:rPr lang="zh-CN" altLang="en-US"/>
              <a:t>度方向。如果用户按下2键，飞船就一直旋转到90度方向。依次类推，一直到</a:t>
            </a:r>
            <a:r>
              <a:rPr lang="en-US" altLang="zh-CN"/>
              <a:t>4</a:t>
            </a:r>
            <a:r>
              <a:rPr lang="zh-CN" altLang="en-US"/>
              <a:t>键。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8015" y="2232025"/>
            <a:ext cx="43319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使用Sprite的angle 属性</a:t>
            </a:r>
            <a:endParaRPr lang="zh-CN" altLang="en-US" sz="2400">
              <a:solidFill>
                <a:schemeClr val="tx1"/>
              </a:solidFill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" y="2767330"/>
            <a:ext cx="69970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ang!e属性，它表示</a:t>
            </a:r>
            <a:r>
              <a:rPr lang="en-US" altLang="zh-CN"/>
              <a:t>sprite</a:t>
            </a:r>
            <a:r>
              <a:rPr lang="zh-CN" altLang="en-US"/>
              <a:t>所面向的角度。为了改变</a:t>
            </a:r>
            <a:r>
              <a:rPr lang="en-US" altLang="zh-CN"/>
              <a:t>sprite</a:t>
            </a:r>
            <a:r>
              <a:rPr lang="zh-CN" altLang="en-US"/>
              <a:t>所面向的角度，可以对这个属性进行加减运算，也可以接给它赋一个新值。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21120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创建动画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800" y="664845"/>
            <a:ext cx="8362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games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模块中含有一个动画类：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Animation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Explosion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程序在图形屏幕中间创建一个爆炸的动画效果。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8800" y="131000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准备工作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0240" y="1770380"/>
            <a:ext cx="4914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先引入需要用到的模块，并调用初始化方法: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800" y="2138680"/>
            <a:ext cx="29502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创建图片文件列表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0730" y="2599055"/>
            <a:ext cx="79260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</a:t>
            </a:r>
            <a:r>
              <a:rPr lang="en-US" altLang="zh-CN"/>
              <a:t>nimation</a:t>
            </a:r>
            <a:r>
              <a:rPr lang="zh-CN" altLang="en-US"/>
              <a:t>类的构造器需要得到一个由图片文件名或图片对象组成的列表（这些图片将会按顺序显示）所以，需要先创建一个由图片文件名组成的列表。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8800" y="3244215"/>
            <a:ext cx="31388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创建Animation对象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0730" y="3704590"/>
            <a:ext cx="76441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.再创建一个An</a:t>
            </a:r>
            <a:r>
              <a:rPr lang="en-US" altLang="zh-CN"/>
              <a:t>imon</a:t>
            </a:r>
            <a:r>
              <a:rPr lang="zh-CN" altLang="en-US"/>
              <a:t>对象</a:t>
            </a:r>
            <a:r>
              <a:rPr lang="en-US" altLang="zh-CN"/>
              <a:t>,</a:t>
            </a:r>
            <a:r>
              <a:rPr lang="zh-CN" altLang="en-US"/>
              <a:t>并将其添加到屏幕上。</a:t>
            </a:r>
            <a:r>
              <a:rPr lang="en-US" altLang="zh-CN"/>
              <a:t>Animation</a:t>
            </a:r>
            <a:r>
              <a:rPr lang="zh-CN" altLang="en-US"/>
              <a:t>类派生自</a:t>
            </a:r>
            <a:r>
              <a:rPr lang="en-US" altLang="zh-CN"/>
              <a:t>Sprite</a:t>
            </a:r>
            <a:r>
              <a:rPr lang="zh-CN" altLang="en-US"/>
              <a:t>，它继承了Spri</a:t>
            </a:r>
            <a:r>
              <a:rPr lang="en-US" altLang="zh-CN"/>
              <a:t>te</a:t>
            </a:r>
            <a:r>
              <a:rPr lang="zh-CN" altLang="en-US"/>
              <a:t>的特性、属性以及方法</a:t>
            </a:r>
            <a:r>
              <a:rPr lang="en-US" altLang="zh-CN"/>
              <a:t>.</a:t>
            </a:r>
            <a:r>
              <a:rPr lang="zh-CN" altLang="en-US"/>
              <a:t>。</a:t>
            </a:r>
            <a:r>
              <a:rPr lang="en-US" altLang="zh-CN"/>
              <a:t>Image</a:t>
            </a:r>
            <a:r>
              <a:rPr lang="zh-CN" altLang="en-US"/>
              <a:t>属性指向一个文件列表。</a:t>
            </a:r>
            <a:r>
              <a:rPr lang="en-US" altLang="zh-CN"/>
              <a:t>n_repeats</a:t>
            </a:r>
            <a:r>
              <a:rPr lang="zh-CN" altLang="en-US"/>
              <a:t>特性表示动画要显示多少次。默认值0表示永远循环显示。</a:t>
            </a:r>
            <a:r>
              <a:rPr lang="en-US" altLang="zh-CN"/>
              <a:t>repeat_interval</a:t>
            </a:r>
            <a:r>
              <a:rPr lang="zh-CN" altLang="en-US"/>
              <a:t>特性表示图片之间的显示延迟。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333121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播放声音和音乐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800" y="664845"/>
            <a:ext cx="8362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音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音乐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之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间在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</a:rPr>
              <a:t>livewires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</a:rPr>
              <a:t>中有非常清晰的区别。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8800" y="939800"/>
            <a:ext cx="7166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</a:rPr>
              <a:t>Sound and Music</a:t>
            </a:r>
            <a:r>
              <a:rPr lang="zh-CN" altLang="en-US"/>
              <a:t>程序允许用户播放、循环、停止导弹的声音效果以及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</a:rPr>
              <a:t>Astrocrash</a:t>
            </a:r>
            <a:r>
              <a:rPr lang="zh-CN" altLang="en-US"/>
              <a:t>游戏的背景音乐。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57200" y="148336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操作声音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5485" y="1844040"/>
            <a:ext cx="7019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为了创建声音对象，需要在程序中加载一个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</a:rPr>
              <a:t>WAV</a:t>
            </a:r>
            <a:r>
              <a:rPr lang="zh-CN" altLang="en-US"/>
              <a:t>文件。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7200" y="213423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加载声音和音乐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5815" y="2491740"/>
            <a:ext cx="58343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missile_sound = games.load_sound("missile.wav")</a:t>
            </a:r>
            <a:endParaRPr lang="zh-CN" altLang="en-US"/>
          </a:p>
          <a:p>
            <a:r>
              <a:rPr lang="zh-CN" altLang="en-US"/>
              <a:t>games.music.load("theme.mid")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8800" y="3070860"/>
            <a:ext cx="74987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load_sound()</a:t>
            </a:r>
            <a:r>
              <a:rPr lang="zh-CN" altLang="en-US"/>
              <a:t>函数只能用于加载WAV文件。可以有</a:t>
            </a:r>
            <a:r>
              <a:rPr lang="en-US" altLang="zh-CN"/>
              <a:t>8</a:t>
            </a:r>
            <a:r>
              <a:rPr lang="zh-CN" altLang="en-US"/>
              <a:t>个通道，而</a:t>
            </a:r>
            <a:r>
              <a:rPr lang="en-US" altLang="zh-CN"/>
              <a:t>music.load()</a:t>
            </a:r>
            <a:r>
              <a:rPr lang="zh-CN" altLang="zh-CN"/>
              <a:t>只有一个通道，加载一个新的音乐文件，就会替换掉当前这个。</a:t>
            </a:r>
            <a:endParaRPr lang="zh-CN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57200" y="3716020"/>
            <a:ext cx="4104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播放和停止声音和音乐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5815" y="4176395"/>
            <a:ext cx="7544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调用对象的</a:t>
            </a:r>
            <a:r>
              <a:rPr lang="en-US" altLang="zh-CN"/>
              <a:t>play()</a:t>
            </a:r>
            <a:r>
              <a:rPr lang="zh-CN" altLang="en-US"/>
              <a:t>方法就能播放声音。循环次数可以做为参数传递到</a:t>
            </a:r>
            <a:r>
              <a:rPr lang="en-US" altLang="en-US"/>
              <a:t>play()</a:t>
            </a:r>
            <a:r>
              <a:rPr lang="zh-CN" altLang="en-US"/>
              <a:t>函数中，停止声音或者音乐，可以调用函数</a:t>
            </a:r>
            <a:r>
              <a:rPr lang="en-US" altLang="zh-CN"/>
              <a:t>stop()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1357313" y="-169227"/>
            <a:ext cx="30988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 sz="1605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5A308-C3FD-4670-B331-E5A3DF2C38F8}" type="slidenum">
              <a:rPr lang="en-US" altLang="zh-CN" sz="1070" smtClean="0"/>
            </a:fld>
            <a:endParaRPr lang="en-US" altLang="zh-CN" sz="1070"/>
          </a:p>
        </p:txBody>
      </p:sp>
      <p:sp>
        <p:nvSpPr>
          <p:cNvPr id="10" name="文本框 9"/>
          <p:cNvSpPr txBox="1"/>
          <p:nvPr/>
        </p:nvSpPr>
        <p:spPr>
          <a:xfrm>
            <a:off x="457200" y="-59690"/>
            <a:ext cx="387223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规划</a:t>
            </a:r>
            <a:r>
              <a:rPr lang="en-US" altLang="zh-CN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Astrocrash</a:t>
            </a:r>
            <a:r>
              <a:rPr lang="zh-CN" altLang="en-US" sz="3200" dirty="0" smtClean="0">
                <a:solidFill>
                  <a:schemeClr val="tx1"/>
                </a:solidFill>
                <a:uFillTx/>
                <a:latin typeface="Times New Roman" panose="02020603050405020304" charset="0"/>
                <a:ea typeface="楷体" panose="02010609060101010101" pitchFamily="49" charset="-122"/>
                <a:sym typeface="+mn-ea"/>
              </a:rPr>
              <a:t>游戏</a:t>
            </a:r>
            <a:endParaRPr lang="zh-CN" altLang="en-US" sz="3200" dirty="0" smtClean="0">
              <a:solidFill>
                <a:schemeClr val="tx1"/>
              </a:solidFill>
              <a:uFillTx/>
              <a:latin typeface="Times New Roman" panose="02020603050405020304" charset="0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800" y="664845"/>
            <a:ext cx="83623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游戏功能：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020" y="1033145"/>
            <a:ext cx="827278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玩家可以通过键盘控制飞船旋转和前进。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玩家可以通过键盘控制飞船发射导弹。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小行星以不同的速度在屏幕上移动。小行星越小，它的移功速度就应该越快。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飞船、导弹、小行星如果越过了屏幕的边界，就应该在另一边出现。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如果导弹击中了屏幕上的另一物体，将给出爆炸效果。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如果飞船被摧毁，游戏结束。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大（中）行星被摧毁，产生两个（小）行星，小行星被摧毁，不产生其他行星。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玩家每摧毁一个小行星，其得分就会增加。摧毁的小行星越小，得分越高。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玩家的得分应该.显示在屏幕的右上角。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当所有小行星都被摧毁之后，就应该创建一波新的数量更多的小行星。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5977</Words>
  <Application>WPS 演示</Application>
  <PresentationFormat>全屏显示(16:9)</PresentationFormat>
  <Paragraphs>409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幼圆</vt:lpstr>
      <vt:lpstr>华文细黑</vt:lpstr>
      <vt:lpstr>Times New Roman</vt:lpstr>
      <vt:lpstr>华文楷体</vt:lpstr>
      <vt:lpstr>楷体</vt:lpstr>
      <vt:lpstr>Wingdings</vt:lpstr>
      <vt:lpstr>Calibri</vt:lpstr>
      <vt:lpstr>微软雅黑</vt:lpstr>
      <vt:lpstr>Arial Unicode MS</vt:lpstr>
      <vt:lpstr>Office Theme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Godfrey-wanke</dc:creator>
  <cp:lastModifiedBy>Administrator</cp:lastModifiedBy>
  <cp:revision>68</cp:revision>
  <dcterms:created xsi:type="dcterms:W3CDTF">2016-03-11T02:29:00Z</dcterms:created>
  <dcterms:modified xsi:type="dcterms:W3CDTF">2018-02-15T08:57:47Z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